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4"/>
  </p:sldMasterIdLst>
  <p:notesMasterIdLst>
    <p:notesMasterId r:id="rId14"/>
  </p:notesMasterIdLst>
  <p:handoutMasterIdLst>
    <p:handoutMasterId r:id="rId15"/>
  </p:handoutMasterIdLst>
  <p:sldIdLst>
    <p:sldId id="291" r:id="rId5"/>
    <p:sldId id="301" r:id="rId6"/>
    <p:sldId id="300" r:id="rId7"/>
    <p:sldId id="302" r:id="rId8"/>
    <p:sldId id="299" r:id="rId9"/>
    <p:sldId id="295" r:id="rId10"/>
    <p:sldId id="292" r:id="rId11"/>
    <p:sldId id="297" r:id="rId12"/>
    <p:sldId id="303" r:id="rId13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31B28B"/>
    <a:srgbClr val="D9D9D9"/>
    <a:srgbClr val="2BBEC8"/>
    <a:srgbClr val="137CC0"/>
    <a:srgbClr val="117ABE"/>
    <a:srgbClr val="439539"/>
    <a:srgbClr val="0069B8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6" autoAdjust="0"/>
    <p:restoredTop sz="94571" autoAdjust="0"/>
  </p:normalViewPr>
  <p:slideViewPr>
    <p:cSldViewPr>
      <p:cViewPr varScale="1">
        <p:scale>
          <a:sx n="152" d="100"/>
          <a:sy n="152" d="100"/>
        </p:scale>
        <p:origin x="63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562" y="63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B829F8-2EF5-410D-9274-F10D316F23E9}" type="datetimeFigureOut">
              <a:rPr lang="en-CA" smtClean="0"/>
              <a:t>2019-12-20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713E848-8AF0-4DD3-A87F-1F483F5FC1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137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6C8879E-7E0D-4DDF-B35B-48DB0E47541B}" type="datetimeFigureOut">
              <a:rPr lang="en-CA" smtClean="0"/>
              <a:t>2019-12-20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9EB455-EA9D-4FCA-8722-63B7B312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37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2B50-801D-44A9-8E62-D9E157024E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3908" y="841772"/>
            <a:ext cx="4257092" cy="1790700"/>
          </a:xfrm>
        </p:spPr>
        <p:txBody>
          <a:bodyPr anchor="b">
            <a:normAutofit/>
          </a:bodyPr>
          <a:lstStyle>
            <a:lvl1pPr algn="l">
              <a:defRPr sz="3750" b="1"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5D42-3ECA-404B-9D78-DB1601596A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3908" y="2809290"/>
            <a:ext cx="4257092" cy="1026299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rgbClr val="999999"/>
                </a:solidFill>
                <a:latin typeface="BC Sans" pitchFamily="50" charset="0"/>
                <a:ea typeface="BC Sans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and Name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443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Pyram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48710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9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Pyram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48710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0971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866" y="1577578"/>
            <a:ext cx="4940559" cy="99417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“Quote…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903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866" y="1577578"/>
            <a:ext cx="4940559" cy="99417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“Quote…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94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elephant wireframe 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5451410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41078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10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6950" y="273844"/>
            <a:ext cx="5192486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951" y="1369219"/>
            <a:ext cx="5192486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921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elephant wireframe 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5451410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41078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0451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6950" y="273844"/>
            <a:ext cx="5192486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951" y="1369219"/>
            <a:ext cx="5192486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46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ottom right grey e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59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ottom right orange e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295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wiref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7906" y="273844"/>
            <a:ext cx="6807444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812" y="1369219"/>
            <a:ext cx="444253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656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top right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747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top righ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8787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blue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4D81B0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5312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orange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946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yellow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130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033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2611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4BAB7-FF82-4C58-A5B9-A5FEB2D8A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07" y="4555432"/>
            <a:ext cx="1839486" cy="54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628A6-BAC4-45AC-8638-111A37B64AD7}"/>
              </a:ext>
            </a:extLst>
          </p:cNvPr>
          <p:cNvSpPr txBox="1"/>
          <p:nvPr userDrawn="1"/>
        </p:nvSpPr>
        <p:spPr>
          <a:xfrm>
            <a:off x="5966251" y="766768"/>
            <a:ext cx="27369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300" kern="1200" dirty="0"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  <a:cs typeface="+mn-cs"/>
              </a:rPr>
              <a:t>Thank</a:t>
            </a:r>
            <a:r>
              <a:rPr lang="en-CA" sz="3300" dirty="0">
                <a:latin typeface="BC Sans" pitchFamily="50" charset="0"/>
                <a:ea typeface="BC Sans" pitchFamily="50" charset="0"/>
              </a:rPr>
              <a:t> </a:t>
            </a:r>
            <a:r>
              <a:rPr lang="en-CA" sz="3300" kern="1200" dirty="0"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  <a:cs typeface="+mn-cs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6705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ft side orange t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688" y="273844"/>
            <a:ext cx="744466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20" y="1369219"/>
            <a:ext cx="6185030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200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Left side orange t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688" y="273844"/>
            <a:ext cx="744466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20" y="1369219"/>
            <a:ext cx="6185030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956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D8997-FB65-45ED-B7B6-2599FD7C4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290568"/>
            <a:ext cx="3624629" cy="2105462"/>
          </a:xfrm>
        </p:spPr>
        <p:txBody>
          <a:bodyPr>
            <a:normAutofit/>
          </a:bodyPr>
          <a:lstStyle>
            <a:lvl1pPr>
              <a:defRPr sz="4050"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Coffee Break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64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ight side blue yellow tr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650810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5081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50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ountains singl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2514649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02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ountains doubl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590A-CD5D-4EA5-B1FD-B5F613042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lang="en-CA" sz="3300" kern="1200" dirty="0">
                <a:solidFill>
                  <a:srgbClr val="004B8D"/>
                </a:solidFill>
                <a:latin typeface="BC Sans" pitchFamily="50" charset="0"/>
                <a:ea typeface="BC Sans" pitchFamily="50" charset="0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BAEB-B319-492E-B2AF-FC9407C02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54264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9C816-88D1-4A4F-BBBD-51A7F3001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54264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984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ttom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6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6AADD-D89D-4529-BF9C-B1B0E00D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A6810-8325-427D-BA6F-E3BED0829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A5F1-80DF-4D7D-845E-3AB5BD63B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1F96-762E-4066-8106-67D2711463D7}" type="datetimeFigureOut">
              <a:rPr lang="en-CA" smtClean="0"/>
              <a:t>2019-12-20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F90D-34F0-47A0-B0E8-E33E2E2A9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4AD2F-2D87-425A-AFB4-E51A7FE90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8BA83-C51E-4518-822B-FD368058B3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1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ExchangeLab@gov.bc.ca" TargetMode="External"/><Relationship Id="rId2" Type="http://schemas.openxmlformats.org/officeDocument/2006/relationships/hyperlink" Target="https://bcgov.github.io/ExchangeLabOps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CB1D0-CA2E-4C58-AA45-FDC421837076}"/>
              </a:ext>
            </a:extLst>
          </p:cNvPr>
          <p:cNvSpPr txBox="1"/>
          <p:nvPr/>
        </p:nvSpPr>
        <p:spPr>
          <a:xfrm>
            <a:off x="107504" y="4145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Version 3.0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3B8B4-7DEC-4D63-A213-2C49ACF6C0A6}"/>
              </a:ext>
            </a:extLst>
          </p:cNvPr>
          <p:cNvSpPr/>
          <p:nvPr/>
        </p:nvSpPr>
        <p:spPr>
          <a:xfrm>
            <a:off x="6117413" y="4357517"/>
            <a:ext cx="28803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36F86-24B8-45AD-A774-EB959FAD3583}"/>
              </a:ext>
            </a:extLst>
          </p:cNvPr>
          <p:cNvSpPr/>
          <p:nvPr/>
        </p:nvSpPr>
        <p:spPr>
          <a:xfrm>
            <a:off x="4860032" y="4102584"/>
            <a:ext cx="4137701" cy="830997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-apple-system"/>
              </a:rPr>
              <a:t>This work is </a:t>
            </a:r>
            <a:r>
              <a:rPr lang="en-US" sz="1200" dirty="0" err="1">
                <a:solidFill>
                  <a:schemeClr val="bg1"/>
                </a:solidFill>
                <a:latin typeface="-apple-system"/>
              </a:rPr>
              <a:t>licenced</a:t>
            </a:r>
            <a:r>
              <a:rPr lang="en-US" sz="1200" dirty="0">
                <a:solidFill>
                  <a:schemeClr val="bg1"/>
                </a:solidFill>
                <a:latin typeface="-apple-system"/>
              </a:rPr>
              <a:t> by the Province of British Columbia under a </a:t>
            </a:r>
            <a:r>
              <a:rPr lang="en-US" sz="1200" dirty="0">
                <a:solidFill>
                  <a:schemeClr val="bg1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-US" sz="1200" dirty="0">
                <a:solidFill>
                  <a:schemeClr val="bg1"/>
                </a:solidFill>
                <a:latin typeface="-apple-system"/>
              </a:rPr>
              <a:t>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Contact: Heather.Remacle@gov.bc.ca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C9FC79-1B87-4E78-B64F-5742594C7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Exchange Lab Intake workbook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AFBF45-2745-4B39-8E55-9B072B69A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920" y="2825280"/>
            <a:ext cx="4257092" cy="1026299"/>
          </a:xfrm>
        </p:spPr>
        <p:txBody>
          <a:bodyPr/>
          <a:lstStyle/>
          <a:p>
            <a:r>
              <a:rPr lang="en-US" dirty="0"/>
              <a:t>Name of Program, Ministry</a:t>
            </a:r>
          </a:p>
          <a:p>
            <a:r>
              <a:rPr lang="en-US" dirty="0"/>
              <a:t>Submitted by: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487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ABBB-29EA-4B71-9AF0-9C00502E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Tell your story.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4AF0-4176-4DE9-AD6C-027A9C11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8"/>
            <a:ext cx="6691368" cy="336277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Exchange Lab is available to programs in the Provincial Public Service that want to develop service delivery capacity through high performing Agile Product Teams.</a:t>
            </a:r>
          </a:p>
          <a:p>
            <a:pPr>
              <a:lnSpc>
                <a:spcPct val="100000"/>
              </a:lnSpc>
            </a:pPr>
            <a:r>
              <a:rPr lang="en-US" dirty="0"/>
              <a:t>What value might we deliver together? </a:t>
            </a:r>
          </a:p>
          <a:p>
            <a:pPr>
              <a:lnSpc>
                <a:spcPct val="100000"/>
              </a:lnSpc>
            </a:pPr>
            <a:r>
              <a:rPr lang="en-US" dirty="0"/>
              <a:t>Where can we get started? </a:t>
            </a:r>
          </a:p>
          <a:p>
            <a:pPr>
              <a:lnSpc>
                <a:spcPct val="100000"/>
              </a:lnSpc>
            </a:pPr>
            <a:r>
              <a:rPr lang="en-US" dirty="0"/>
              <a:t>What do we need for success?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The Lab team and partners use this document to get a sense of your readiness to embrace new ways of working.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There is no perfect answer to the questions here. We assume we are on a learning journey together.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Once we review this, we will advise of some next steps, which may include a meeting with you and our innovation delivery partners.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b="1" dirty="0"/>
              <a:t>Please be transparent with your answers, and expect this document to be shared.</a:t>
            </a:r>
          </a:p>
        </p:txBody>
      </p:sp>
    </p:spTree>
    <p:extLst>
      <p:ext uri="{BB962C8B-B14F-4D97-AF65-F5344CB8AC3E}">
        <p14:creationId xmlns:p14="http://schemas.microsoft.com/office/powerpoint/2010/main" val="362929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C42BA-3A9B-43A6-BDD4-05A2550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 Level Qualification Criteria for the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Product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19AFB-FC00-45FE-A5B8-A443C4FEF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20" y="1369218"/>
            <a:ext cx="6562160" cy="3722811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CA" sz="1400" dirty="0"/>
              <a:t>When the Exchange Lab is evaluating potential products, the following criteria are considered: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Priority for the Ministry:</a:t>
            </a:r>
            <a:r>
              <a:rPr lang="en-CA" sz="1400" dirty="0"/>
              <a:t> receives funding, requires timely delivery, is connected to mandate, and generally has the support of senior executive. Ideally, it is also a priority for citizens, confirmed through user research.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Citizen facing service: </a:t>
            </a:r>
            <a:r>
              <a:rPr lang="en-CA" sz="1400" dirty="0"/>
              <a:t>There is a clear and priority need to provide or enhance value delivery to people in British Columbia.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Complex</a:t>
            </a:r>
            <a:r>
              <a:rPr lang="en-CA" sz="1400" dirty="0"/>
              <a:t>: requires focused attention and learning through feedback to define the problem and explore solutions. 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Digital</a:t>
            </a:r>
            <a:r>
              <a:rPr lang="en-CA" sz="1400" dirty="0"/>
              <a:t>: requires an Agile product development approach to developing: a digital expression (this may also lead to policy and procedure changes) </a:t>
            </a:r>
            <a:r>
              <a:rPr lang="en-CA" sz="1400" u="sng" dirty="0"/>
              <a:t>or</a:t>
            </a:r>
            <a:r>
              <a:rPr lang="en-CA" sz="1400" dirty="0"/>
              <a:t>; a product that supports digital delivery across the BC Public Service.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Broad value</a:t>
            </a:r>
            <a:r>
              <a:rPr lang="en-CA" sz="1400" dirty="0"/>
              <a:t>: includes at least one business capability that serves the needs of other program areas, such that the product built can be leveraged by others.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Continuous: </a:t>
            </a:r>
            <a:r>
              <a:rPr lang="en-CA" sz="1400" dirty="0"/>
              <a:t>will</a:t>
            </a:r>
            <a:r>
              <a:rPr lang="en-CA" sz="1400" b="1" dirty="0"/>
              <a:t> </a:t>
            </a:r>
            <a:r>
              <a:rPr lang="en-CA" sz="1400" dirty="0"/>
              <a:t>deliver value into the foreseeable future, such that a program will dedicate a team to continuously improve the product after it leaves the Lab (which likely requires organizational development).</a:t>
            </a:r>
          </a:p>
        </p:txBody>
      </p:sp>
    </p:spTree>
    <p:extLst>
      <p:ext uri="{BB962C8B-B14F-4D97-AF65-F5344CB8AC3E}">
        <p14:creationId xmlns:p14="http://schemas.microsoft.com/office/powerpoint/2010/main" val="224409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C42BA-3A9B-43A6-BDD4-05A2550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 Level Qualification Criteria for the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Organization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19AFB-FC00-45FE-A5B8-A443C4FEF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8"/>
            <a:ext cx="4747151" cy="365080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n-CA" sz="1400" dirty="0"/>
              <a:t>When the Exchange Lab is evaluating potential organizations to work with, the following criteria are considered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1400" b="1" dirty="0"/>
              <a:t>Executive Champions:</a:t>
            </a:r>
            <a:r>
              <a:rPr lang="en-CA" sz="1400" dirty="0"/>
              <a:t> Senior leaders understand and are aligned to the Digital Framework and a servant leadership approach that enables high performing Agile teams. We evaluate this through conversation, and require leaders take training we provide.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1400" b="1" dirty="0"/>
              <a:t>The IM/IT team: </a:t>
            </a:r>
            <a:r>
              <a:rPr lang="en-CA" sz="1400" dirty="0"/>
              <a:t>They are aware of the business problem and have been involved in determining an approach to solving it. They do not offer a sufficient resolution on their own, and conversations about this have been open and transparent.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CA" sz="1400" b="1" dirty="0"/>
              <a:t>Product Owner: </a:t>
            </a:r>
            <a:r>
              <a:rPr lang="en-CA" sz="1400" dirty="0"/>
              <a:t>The program executive are willing to dedicate a FULL TIME Product Owner (Band 3) to build the team and lead the product development.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CA" sz="1400" dirty="0"/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D7166D9D-3EB7-4AEA-9590-245DCF4973C1}"/>
              </a:ext>
            </a:extLst>
          </p:cNvPr>
          <p:cNvSpPr/>
          <p:nvPr/>
        </p:nvSpPr>
        <p:spPr>
          <a:xfrm>
            <a:off x="5364088" y="1131590"/>
            <a:ext cx="2880320" cy="2448272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i="1" dirty="0">
                <a:latin typeface="BC Sans"/>
              </a:rPr>
              <a:t>“We are learning how to do this together.”</a:t>
            </a:r>
          </a:p>
        </p:txBody>
      </p:sp>
    </p:spTree>
    <p:extLst>
      <p:ext uri="{BB962C8B-B14F-4D97-AF65-F5344CB8AC3E}">
        <p14:creationId xmlns:p14="http://schemas.microsoft.com/office/powerpoint/2010/main" val="28463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2EF-81A2-4556-B19E-B23D4EB0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About Your Organization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C314-9E6A-49C9-8DCF-8191F5B9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274538"/>
            <a:ext cx="2948936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Leadership</a:t>
            </a:r>
          </a:p>
          <a:p>
            <a:pPr marL="0" indent="0">
              <a:buNone/>
            </a:pPr>
            <a:r>
              <a:rPr lang="en-CA" sz="1400" dirty="0"/>
              <a:t>[Who are the people in your organization responsible for the program? Are they familiar with the lab?]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E65A3A-6A92-4589-B7BD-0C2FFA670D7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80150" y="1274539"/>
            <a:ext cx="2863850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Organizational Agility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[What level of awareness does your organization have of Agile methods or what the Exchange lab does? How many people have training or experience? Do you implement Lean methods?]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20C3A-6C24-4A2F-BEFC-C8D0D703E2C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47864" y="1274539"/>
            <a:ext cx="2862262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Mandate &amp; Priorities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[What  mandate items or other priorities are connected to your submission?]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753E1-9633-49F6-AC0C-9B91C31EBC67}"/>
              </a:ext>
            </a:extLst>
          </p:cNvPr>
          <p:cNvSpPr/>
          <p:nvPr/>
        </p:nvSpPr>
        <p:spPr>
          <a:xfrm>
            <a:off x="328904" y="904974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1400" dirty="0"/>
              <a:t>Help us understand a few key things about your readiness to work in a new way at the Lab.</a:t>
            </a:r>
          </a:p>
        </p:txBody>
      </p:sp>
    </p:spTree>
    <p:extLst>
      <p:ext uri="{BB962C8B-B14F-4D97-AF65-F5344CB8AC3E}">
        <p14:creationId xmlns:p14="http://schemas.microsoft.com/office/powerpoint/2010/main" val="7959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2EF-81A2-4556-B19E-B23D4EB0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Opportunity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C314-9E6A-49C9-8DCF-8191F5B9A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58863"/>
            <a:ext cx="2575198" cy="3673474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Problem Statement</a:t>
            </a:r>
          </a:p>
          <a:p>
            <a:pPr marL="0" indent="0">
              <a:buNone/>
            </a:pPr>
            <a:r>
              <a:rPr lang="en-CA" sz="1400" dirty="0"/>
              <a:t>[2-3 sentences, be specific about the problem you want to solve, or the opportunity you have.]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20C3A-6C24-4A2F-BEFC-C8D0D703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864" y="1058862"/>
            <a:ext cx="2736304" cy="3673127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Hypothesis for how to solve it</a:t>
            </a:r>
          </a:p>
          <a:p>
            <a:pPr marL="0" indent="0">
              <a:buNone/>
            </a:pPr>
            <a:r>
              <a:rPr lang="en-CA" sz="1400" dirty="0"/>
              <a:t>[What do you think you need to do? Use an “if we do X, then we believe Y will happen” statement. Have you tried anything to date?]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E65A3A-6A92-4589-B7BD-0C2FFA670D7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80150" y="1058863"/>
            <a:ext cx="2863850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Target Outcomes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 will benefit and how? How much? Are there any indicators of current state you want to change? </a:t>
            </a:r>
          </a:p>
        </p:txBody>
      </p:sp>
    </p:spTree>
    <p:extLst>
      <p:ext uri="{BB962C8B-B14F-4D97-AF65-F5344CB8AC3E}">
        <p14:creationId xmlns:p14="http://schemas.microsoft.com/office/powerpoint/2010/main" val="197599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904" y="273844"/>
            <a:ext cx="8460533" cy="541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CA" dirty="0"/>
              <a:t>Value Canvas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644B45-24B1-4550-B076-09E90F575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16151"/>
              </p:ext>
            </p:extLst>
          </p:nvPr>
        </p:nvGraphicFramePr>
        <p:xfrm>
          <a:off x="230373" y="815727"/>
          <a:ext cx="2805016" cy="966270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Opportunity  Description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69195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Describe your idea in 2-3 sentences to keep focus.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2C0142-4CCC-455B-AA69-1D7439783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6827"/>
              </p:ext>
            </p:extLst>
          </p:nvPr>
        </p:nvGraphicFramePr>
        <p:xfrm>
          <a:off x="323528" y="1923678"/>
          <a:ext cx="2805016" cy="3168352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25471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Why?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2913638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Why is it important to implement this idea? What is the value for citizens? Is there a benefit internally too?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78B66E-C2D9-40DE-8670-6FB08B743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71447"/>
              </p:ext>
            </p:extLst>
          </p:nvPr>
        </p:nvGraphicFramePr>
        <p:xfrm>
          <a:off x="3272560" y="815727"/>
          <a:ext cx="2805016" cy="2116063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7011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Context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94594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do we know about the context (place, environment, time, etc.)? Are there any other participants in the process? How do these situations affect them?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4E1F00-853E-4344-8EFA-42F6D986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97073"/>
              </p:ext>
            </p:extLst>
          </p:nvPr>
        </p:nvGraphicFramePr>
        <p:xfrm>
          <a:off x="3275856" y="2975967"/>
          <a:ext cx="2805016" cy="2116063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7011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Restrictions, Constraints &amp; Dependencies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94594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can prevent us from solving these problems and supporting people in these situations?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1B2115-EAC7-41C6-B8E6-3110EBED9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38587"/>
              </p:ext>
            </p:extLst>
          </p:nvPr>
        </p:nvGraphicFramePr>
        <p:xfrm>
          <a:off x="6221592" y="815727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Problems to Solve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problems are we trying to solve (internally and externally)?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0D2C25-D413-40C8-8FBF-9B4B18939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41896"/>
              </p:ext>
            </p:extLst>
          </p:nvPr>
        </p:nvGraphicFramePr>
        <p:xfrm>
          <a:off x="6221592" y="2272868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Value Proposition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kind of value will we deliver? What KPI would we measure to be sure?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2F2DBD-CB41-4534-902D-8E0426B2B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89206"/>
              </p:ext>
            </p:extLst>
          </p:nvPr>
        </p:nvGraphicFramePr>
        <p:xfrm>
          <a:off x="6228184" y="3717504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Capabilities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can help us to solve these problems and support people in these situations? (what do we have at the moment)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4FB-BD12-4E84-807B-CD2CD599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there anything else we should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5D91-FEFC-40E9-A49C-03A64A46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Perhaps you have some elements at play, such as:</a:t>
            </a:r>
          </a:p>
          <a:p>
            <a:r>
              <a:rPr lang="en-CA" dirty="0"/>
              <a:t>Organizational structures that challenge clarity of accountability.</a:t>
            </a:r>
          </a:p>
          <a:p>
            <a:r>
              <a:rPr lang="en-CA" dirty="0"/>
              <a:t>Partnerships that are not working well.</a:t>
            </a:r>
          </a:p>
          <a:p>
            <a:r>
              <a:rPr lang="en-CA" dirty="0"/>
              <a:t>Tried “agile” before… and it didn’t work.</a:t>
            </a:r>
          </a:p>
          <a:p>
            <a:r>
              <a:rPr lang="en-CA" dirty="0"/>
              <a:t>Too many things to do… we need help prioritizing and getting started.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If it will impact your journey, it matters.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797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0D81E-8117-4EAA-A4AB-76E549DA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important reference material.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BAA04-5947-4BC8-8CE1-70CBA004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Please see the Exchange Lab Operations Website to access our latest material: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>
                <a:hlinkClick r:id="rId2"/>
              </a:rPr>
              <a:t>https://bcgov.github.io/ExchangeLabOps/</a:t>
            </a:r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Please contact </a:t>
            </a:r>
            <a:r>
              <a:rPr lang="en-CA" dirty="0">
                <a:hlinkClick r:id="rId3"/>
              </a:rPr>
              <a:t>ExchangeLab@gov.bc.ca</a:t>
            </a:r>
            <a:r>
              <a:rPr lang="en-CA" dirty="0"/>
              <a:t> for more information or to receive editable copies of this document.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12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B9E216459B9469F8F15EEF4622EE8" ma:contentTypeVersion="0" ma:contentTypeDescription="Create a new document." ma:contentTypeScope="" ma:versionID="d98f4c2a7fcc593bfb617e2926b1b1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966377307c01de71945af934c8eedc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5AE28C-FF8A-4091-A864-B9F5860BC82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32CD5CF-A713-41BB-B6C1-DC0910545F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F784C66-5F13-41E2-A993-A3ACF96CC4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11244</TotalTime>
  <Words>966</Words>
  <Application>Microsoft Office PowerPoint</Application>
  <PresentationFormat>On-screen Show (16:9)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BC Sans</vt:lpstr>
      <vt:lpstr>Calibri</vt:lpstr>
      <vt:lpstr>Calibri Light</vt:lpstr>
      <vt:lpstr>Office Theme</vt:lpstr>
      <vt:lpstr>Exchange Lab Intake workbook</vt:lpstr>
      <vt:lpstr>Tell your story.</vt:lpstr>
      <vt:lpstr>High Level Qualification Criteria for the Product</vt:lpstr>
      <vt:lpstr>High Level Qualification Criteria for the Organization</vt:lpstr>
      <vt:lpstr>About Your Organization</vt:lpstr>
      <vt:lpstr>Opportunity at a Glance</vt:lpstr>
      <vt:lpstr>Value Canvas</vt:lpstr>
      <vt:lpstr>Is there anything else we should know?</vt:lpstr>
      <vt:lpstr>Other important reference material.</vt:lpstr>
    </vt:vector>
  </TitlesOfParts>
  <Company>Province of British 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Gek-Bee PSA:EX</dc:creator>
  <cp:lastModifiedBy>Remacle, Heather CITZ:EX</cp:lastModifiedBy>
  <cp:revision>292</cp:revision>
  <cp:lastPrinted>2016-12-01T20:21:20Z</cp:lastPrinted>
  <dcterms:created xsi:type="dcterms:W3CDTF">2016-11-01T21:42:42Z</dcterms:created>
  <dcterms:modified xsi:type="dcterms:W3CDTF">2019-12-20T20:53:50Z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0x010100EACB9E216459B9469F8F15EEF4622EE8</vt:lpwstr>
  </property>
</Properties>
</file>